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2" r:id="rId2"/>
    <p:sldId id="259" r:id="rId3"/>
    <p:sldId id="266" r:id="rId4"/>
    <p:sldId id="323" r:id="rId5"/>
    <p:sldId id="276" r:id="rId6"/>
    <p:sldId id="330" r:id="rId7"/>
    <p:sldId id="331" r:id="rId8"/>
    <p:sldId id="324" r:id="rId9"/>
    <p:sldId id="293" r:id="rId10"/>
    <p:sldId id="325" r:id="rId11"/>
    <p:sldId id="326" r:id="rId12"/>
    <p:sldId id="327" r:id="rId13"/>
    <p:sldId id="328" r:id="rId14"/>
    <p:sldId id="260" r:id="rId15"/>
  </p:sldIdLst>
  <p:sldSz cx="12192000" cy="6858000"/>
  <p:notesSz cx="6858000" cy="9144000"/>
  <p:custDataLst>
    <p:tags r:id="rId1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8B6"/>
    <a:srgbClr val="586875"/>
    <a:srgbClr val="A0B862"/>
    <a:srgbClr val="404C56"/>
    <a:srgbClr val="444347"/>
    <a:srgbClr val="ED7D31"/>
    <a:srgbClr val="156C75"/>
    <a:srgbClr val="EA9C00"/>
    <a:srgbClr val="2494D3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 autoAdjust="0"/>
    <p:restoredTop sz="94660"/>
  </p:normalViewPr>
  <p:slideViewPr>
    <p:cSldViewPr snapToGrid="0" showGuides="1">
      <p:cViewPr>
        <p:scale>
          <a:sx n="124" d="100"/>
          <a:sy n="124" d="100"/>
        </p:scale>
        <p:origin x="-5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FA62-97B8-45DE-944E-C251D6E52CC1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74E-E187-4C57-BE62-8C5F70A9EC2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D2B95-FFBC-0E93-A611-28A17A80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F0DAA-57D1-D87B-1A10-6A6345C9A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D807D-0482-A9E1-1B54-5C15229A2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1E88D-236F-6079-B764-4B3CB9527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9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BB8B-6AED-8F18-FAA9-0FDD3849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1970C-33DE-3788-165D-8DAB59DD0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EA8AD-4B20-C50F-BB4F-24119E149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FBF0E-FF80-A895-70E2-FC0F5C725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8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>
            <a:fillRect/>
          </a:stretch>
        </p:blipFill>
        <p:spPr>
          <a:xfrm>
            <a:off x="0" y="0"/>
            <a:ext cx="44577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r="59167"/>
          <a:stretch>
            <a:fillRect/>
          </a:stretch>
        </p:blipFill>
        <p:spPr>
          <a:xfrm>
            <a:off x="835053" y="0"/>
            <a:ext cx="374226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0487" y="6399382"/>
            <a:ext cx="931026" cy="365125"/>
          </a:xfrm>
        </p:spPr>
        <p:txBody>
          <a:bodyPr/>
          <a:lstStyle>
            <a:lvl1pPr algn="ctr">
              <a:defRPr/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26470" y="6430886"/>
            <a:ext cx="339061" cy="11430"/>
            <a:chOff x="5926470" y="6430886"/>
            <a:chExt cx="339061" cy="11430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" b="8136"/>
          <a:stretch>
            <a:fillRect/>
          </a:stretch>
        </p:blipFill>
        <p:spPr>
          <a:xfrm>
            <a:off x="0" y="681925"/>
            <a:ext cx="12192000" cy="5742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0185"/>
            <a:ext cx="9144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439816" y="547635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3657600" y="5661025"/>
            <a:ext cx="48768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10873354" y="3069374"/>
            <a:ext cx="581330" cy="581331"/>
            <a:chOff x="11182172" y="1411060"/>
            <a:chExt cx="581330" cy="581331"/>
          </a:xfrm>
        </p:grpSpPr>
        <p:sp>
          <p:nvSpPr>
            <p:cNvPr id="20" name="Teardrop 1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1232211" y="1461099"/>
              <a:ext cx="481252" cy="481252"/>
              <a:chOff x="11232211" y="1461099"/>
              <a:chExt cx="481252" cy="48125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1232211" y="146109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75000"/>
                        <a:lumOff val="25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1317452" y="1538016"/>
                <a:ext cx="334970" cy="336091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557549" y="4974900"/>
            <a:ext cx="581330" cy="581331"/>
            <a:chOff x="8654872" y="5386160"/>
            <a:chExt cx="581330" cy="581331"/>
          </a:xfrm>
        </p:grpSpPr>
        <p:sp>
          <p:nvSpPr>
            <p:cNvPr id="23" name="Teardrop 2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704911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124968">
                      <a:lumMod val="65000"/>
                      <a:lumOff val="35000"/>
                    </a:srgbClr>
                  </a:gs>
                  <a:gs pos="0">
                    <a:srgbClr val="124968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8643" y="5567321"/>
              <a:ext cx="333788" cy="27717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181968" y="1053830"/>
            <a:ext cx="581330" cy="581331"/>
            <a:chOff x="2828874" y="620671"/>
            <a:chExt cx="581330" cy="581331"/>
          </a:xfrm>
        </p:grpSpPr>
        <p:sp>
          <p:nvSpPr>
            <p:cNvPr id="17" name="Teardrop 1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372" y="826860"/>
            <a:ext cx="581330" cy="581331"/>
            <a:chOff x="514172" y="2985860"/>
            <a:chExt cx="581330" cy="581331"/>
          </a:xfrm>
        </p:grpSpPr>
        <p:sp>
          <p:nvSpPr>
            <p:cNvPr id="29" name="Teardrop 28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270074" y="5385964"/>
            <a:ext cx="581330" cy="581331"/>
            <a:chOff x="2867384" y="5386160"/>
            <a:chExt cx="581330" cy="581331"/>
          </a:xfrm>
        </p:grpSpPr>
        <p:sp>
          <p:nvSpPr>
            <p:cNvPr id="26" name="Teardrop 2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62297" y="4171511"/>
            <a:ext cx="581330" cy="581331"/>
            <a:chOff x="9727404" y="4132372"/>
            <a:chExt cx="581330" cy="581331"/>
          </a:xfrm>
        </p:grpSpPr>
        <p:sp>
          <p:nvSpPr>
            <p:cNvPr id="32" name="Teardrop 31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9777443" y="4181739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A87000"/>
                  </a:gs>
                  <a:gs pos="0">
                    <a:srgbClr val="A87000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3340100" y="2624942"/>
            <a:ext cx="5511800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zh-CN" sz="8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项目汇报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4135120" y="3771900"/>
            <a:ext cx="3921760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1600" b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PROJECT REPORT</a:t>
            </a:r>
            <a:endParaRPr lang="en-US" altLang="ko-KR" sz="1600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352798" y="4117919"/>
            <a:ext cx="5486402" cy="539184"/>
            <a:chOff x="3621423" y="3961890"/>
            <a:chExt cx="4949153" cy="539184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621423" y="3977834"/>
              <a:ext cx="4949153" cy="52324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/>
              <a:r>
                <a:rPr lang="en-US" altLang="ko-KR" sz="28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IKUN</a:t>
              </a:r>
              <a:r>
                <a:rPr lang="zh-CN" sz="28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电脑城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69560" y="3961890"/>
              <a:ext cx="4852881" cy="11430"/>
              <a:chOff x="5926470" y="6430886"/>
              <a:chExt cx="339061" cy="11430"/>
            </a:xfrm>
          </p:grpSpPr>
          <p:cxnSp>
            <p:nvCxnSpPr>
              <p:cNvPr id="49" name="Straight Connector 48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99458" y="4842523"/>
            <a:ext cx="5486402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主讲人：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孙潇桐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                           </a:t>
            </a:r>
            <a:r>
              <a: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制作人：纪国梁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685" cy="649727"/>
            <a:chOff x="3550285" y="215268"/>
            <a:chExt cx="4972685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4972685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en-US" altLang="ko-KR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KUN</a:t>
              </a:r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友圈社群功能模块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1295" y="951230"/>
            <a:ext cx="10792460" cy="5522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95" y="963295"/>
            <a:ext cx="10792460" cy="5523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95" y="924560"/>
            <a:ext cx="10793095" cy="5523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FF28E-E580-A5F5-259B-AF4A54BEA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60" y="911860"/>
            <a:ext cx="10792460" cy="594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EEEA7-1374-FD25-0350-430B7C9C9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448" y="916526"/>
            <a:ext cx="10772077" cy="5941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60B3-1FEF-1B7D-0A2B-016032E2A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390" y="919331"/>
            <a:ext cx="10772077" cy="5935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05" y="1184892"/>
            <a:ext cx="10793095" cy="5297294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3276600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客服功能模块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图片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04" y="1184892"/>
            <a:ext cx="10793095" cy="5250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1282D-73F6-0F22-E21C-ACF001D2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03" y="1184892"/>
            <a:ext cx="10793095" cy="5405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4227195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用户</a:t>
              </a:r>
              <a:r>
                <a:rPr lang="en-US" alt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&amp;</a:t>
              </a:r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订单管理模块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670" y="1004570"/>
            <a:ext cx="10793095" cy="5523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" y="1004570"/>
            <a:ext cx="10793095" cy="5523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" y="1004570"/>
            <a:ext cx="10793730" cy="5523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" y="1004570"/>
            <a:ext cx="10792460" cy="55238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004570"/>
            <a:ext cx="10794365" cy="552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1004570"/>
            <a:ext cx="10712450" cy="548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4972050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仓库</a:t>
              </a:r>
              <a:r>
                <a:rPr lang="en-US" alt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&amp;</a:t>
              </a:r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推荐配置管理模块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670" y="1019175"/>
            <a:ext cx="10773410" cy="5513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" y="1019175"/>
            <a:ext cx="10812145" cy="5533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" y="1019175"/>
            <a:ext cx="10773410" cy="55137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1019175"/>
            <a:ext cx="10771505" cy="551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35500" y="2940505"/>
            <a:ext cx="2921000" cy="70802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4000">
                <a:solidFill>
                  <a:srgbClr val="444347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70450" y="3641090"/>
            <a:ext cx="245046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感谢您的聆听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8000" y="3618264"/>
            <a:ext cx="2736000" cy="11430"/>
            <a:chOff x="5926470" y="6430886"/>
            <a:chExt cx="339061" cy="1143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214834" y="2301411"/>
            <a:ext cx="1762332" cy="465680"/>
            <a:chOff x="2828874" y="3003416"/>
            <a:chExt cx="2199999" cy="581331"/>
          </a:xfrm>
        </p:grpSpPr>
        <p:grpSp>
          <p:nvGrpSpPr>
            <p:cNvPr id="12" name="Group 11"/>
            <p:cNvGrpSpPr/>
            <p:nvPr/>
          </p:nvGrpSpPr>
          <p:grpSpPr>
            <a:xfrm>
              <a:off x="2828874" y="3003416"/>
              <a:ext cx="581330" cy="581331"/>
              <a:chOff x="5749874" y="2071849"/>
              <a:chExt cx="692252" cy="692254"/>
            </a:xfrm>
          </p:grpSpPr>
          <p:sp>
            <p:nvSpPr>
              <p:cNvPr id="13" name="Teardrop 12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447543" y="3003416"/>
              <a:ext cx="581330" cy="581331"/>
              <a:chOff x="11182172" y="1411060"/>
              <a:chExt cx="581330" cy="581331"/>
            </a:xfrm>
          </p:grpSpPr>
          <p:sp>
            <p:nvSpPr>
              <p:cNvPr id="16" name="Teardrop 15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638209" y="3003416"/>
              <a:ext cx="581330" cy="581331"/>
              <a:chOff x="2867384" y="5386160"/>
              <a:chExt cx="581330" cy="581331"/>
            </a:xfrm>
          </p:grpSpPr>
          <p:sp>
            <p:nvSpPr>
              <p:cNvPr id="19" name="Teardrop 18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16200000">
            <a:off x="9700894" y="5302867"/>
            <a:ext cx="331456" cy="61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16200000">
            <a:off x="5840094" y="5304030"/>
            <a:ext cx="331456" cy="61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 rot="14185882">
            <a:off x="7071994" y="4994044"/>
            <a:ext cx="331456" cy="61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 rot="13446116" flipH="1" flipV="1">
            <a:off x="4281169" y="1554100"/>
            <a:ext cx="331456" cy="6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47795" y="1776730"/>
            <a:ext cx="3496310" cy="101600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987800" y="3122930"/>
            <a:ext cx="420433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01. </a:t>
            </a:r>
            <a:r>
              <a:rPr 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小组成员分工介绍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987547" y="4285557"/>
            <a:ext cx="4204291" cy="1133251"/>
            <a:chOff x="4582633" y="3630446"/>
            <a:chExt cx="4204291" cy="1133251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4582633" y="3630446"/>
              <a:ext cx="4204291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02. </a:t>
              </a:r>
              <a:r>
                <a:rPr 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项目设计思路</a:t>
              </a:r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5033631" y="4116574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02-1.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5033631" y="4425242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02-2.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系统架构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89400" y="2697480"/>
            <a:ext cx="3355340" cy="76200"/>
            <a:chOff x="5926470" y="6430886"/>
            <a:chExt cx="339061" cy="11430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924547" y="3123436"/>
            <a:ext cx="4204291" cy="1129441"/>
            <a:chOff x="4582633" y="2320810"/>
            <a:chExt cx="4204291" cy="1129441"/>
          </a:xfrm>
        </p:grpSpPr>
        <p:sp>
          <p:nvSpPr>
            <p:cNvPr id="45" name="Rectangle 3"/>
            <p:cNvSpPr txBox="1">
              <a:spLocks noChangeArrowheads="1"/>
            </p:cNvSpPr>
            <p:nvPr/>
          </p:nvSpPr>
          <p:spPr bwMode="auto">
            <a:xfrm>
              <a:off x="4582633" y="2320810"/>
              <a:ext cx="4204291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03. </a:t>
              </a:r>
              <a:r>
                <a:rPr 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功能模块设计展示</a:t>
              </a:r>
            </a:p>
          </p:txBody>
        </p:sp>
        <p:sp>
          <p:nvSpPr>
            <p:cNvPr id="46" name="Rectangle 3"/>
            <p:cNvSpPr txBox="1">
              <a:spLocks noChangeArrowheads="1"/>
            </p:cNvSpPr>
            <p:nvPr/>
          </p:nvSpPr>
          <p:spPr bwMode="auto">
            <a:xfrm>
              <a:off x="5033631" y="2785983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03-1.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用户端功能</a:t>
              </a:r>
            </a:p>
          </p:txBody>
        </p:sp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5033631" y="3111796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03-2.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管理端功能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0850" y="2250178"/>
            <a:ext cx="581330" cy="581331"/>
            <a:chOff x="2828874" y="620671"/>
            <a:chExt cx="581330" cy="581331"/>
          </a:xfrm>
        </p:grpSpPr>
        <p:sp>
          <p:nvSpPr>
            <p:cNvPr id="57" name="Teardrop 5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72819" y="674460"/>
            <a:ext cx="581330" cy="581331"/>
            <a:chOff x="514172" y="2985860"/>
            <a:chExt cx="581330" cy="581331"/>
          </a:xfrm>
        </p:grpSpPr>
        <p:sp>
          <p:nvSpPr>
            <p:cNvPr id="61" name="Teardrop 60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2199169" y="3053268"/>
            <a:ext cx="581330" cy="581331"/>
            <a:chOff x="2867384" y="5386160"/>
            <a:chExt cx="581330" cy="581331"/>
          </a:xfrm>
        </p:grpSpPr>
        <p:sp>
          <p:nvSpPr>
            <p:cNvPr id="66" name="Teardrop 6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38545" y="5360388"/>
            <a:ext cx="3753293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02-3. </a:t>
            </a:r>
            <a:r>
              <a:rPr lang="zh-CN" sz="16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模块划分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6285" y="2353310"/>
            <a:ext cx="6528435" cy="353758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项目经理：孙潇桐</a:t>
            </a: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UI开发工程师：纪国梁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后端开发工程师：俞家宝、施宇杰</a:t>
            </a:r>
            <a:endParaRPr 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测试工程师：任庆华</a:t>
            </a:r>
            <a:endParaRPr lang="zh-CN" sz="320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文档负责人：楼康</a:t>
            </a:r>
            <a:endParaRPr lang="zh-CN" sz="320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buClrTx/>
              <a:buSzTx/>
              <a:buFontTx/>
            </a:pPr>
            <a:endParaRPr 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33545" y="2030730"/>
            <a:ext cx="3607435" cy="1257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71004" y="403815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238393" y="2078693"/>
            <a:ext cx="279219" cy="518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5780" y="1223010"/>
            <a:ext cx="30949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小组成员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75710" y="1213485"/>
            <a:ext cx="3607435" cy="1257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02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71004" y="403815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238393" y="2078693"/>
            <a:ext cx="279219" cy="518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8445" y="2786380"/>
            <a:ext cx="64750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项目设计思路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28398" y="2759588"/>
            <a:ext cx="778661" cy="778662"/>
            <a:chOff x="514172" y="2985860"/>
            <a:chExt cx="581330" cy="581331"/>
          </a:xfrm>
        </p:grpSpPr>
        <p:sp>
          <p:nvSpPr>
            <p:cNvPr id="35" name="Teardrop 34"/>
            <p:cNvSpPr/>
            <p:nvPr>
              <p:custDataLst>
                <p:tags r:id="rId1"/>
              </p:custDataLst>
            </p:nvPr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>
            <a:fillRect/>
          </a:stretch>
        </p:blipFill>
        <p:spPr>
          <a:xfrm>
            <a:off x="10795" y="0"/>
            <a:ext cx="1658620" cy="3961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>
            <a:fillRect/>
          </a:stretch>
        </p:blipFill>
        <p:spPr>
          <a:xfrm>
            <a:off x="10795" y="853573"/>
            <a:ext cx="2491880" cy="487817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39698" y="4486699"/>
            <a:ext cx="874606" cy="874606"/>
            <a:chOff x="11182172" y="1411060"/>
            <a:chExt cx="581330" cy="581331"/>
          </a:xfrm>
        </p:grpSpPr>
        <p:sp>
          <p:nvSpPr>
            <p:cNvPr id="10" name="Teardrop 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1301140" y="1556582"/>
              <a:ext cx="361501" cy="36271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31578" y="4491324"/>
            <a:ext cx="7134860" cy="2134235"/>
            <a:chOff x="3491464" y="4489454"/>
            <a:chExt cx="7134860" cy="2134235"/>
          </a:xfrm>
        </p:grpSpPr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3491464" y="4489454"/>
              <a:ext cx="4459841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altLang="en-US" sz="2400" dirty="0">
                  <a:solidFill>
                    <a:srgbClr val="124968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需求分析</a:t>
              </a:r>
              <a:endParaRPr lang="zh-CN" sz="2400" dirty="0">
                <a:solidFill>
                  <a:srgbClr val="124968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3491464" y="4931414"/>
              <a:ext cx="7134860" cy="169227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-用户管理模块：处理注册、登录、个人信息。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-商品管理模块：实现商品的CRUD操作、分类等功能。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-后台管理模块：提供管理员对商品、订单和用户的管理功能。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-社区管理模块：提供对Kun友圈功能的支持。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 latinLnBrk="0">
                <a:lnSpc>
                  <a:spcPct val="130000"/>
                </a:lnSpc>
                <a:buClrTx/>
                <a:buSzTx/>
                <a:buFontTx/>
              </a:pP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3" name="Straight Connector 42"/>
            <p:cNvCxnSpPr/>
            <p:nvPr userDrawn="1"/>
          </p:nvCxnSpPr>
          <p:spPr>
            <a:xfrm flipV="1">
              <a:off x="3590618" y="4923642"/>
              <a:ext cx="1328420" cy="381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/>
          <p:cNvCxnSpPr/>
          <p:nvPr/>
        </p:nvCxnSpPr>
        <p:spPr>
          <a:xfrm>
            <a:off x="1991867" y="4942057"/>
            <a:ext cx="1067667" cy="0"/>
          </a:xfrm>
          <a:prstGeom prst="line">
            <a:avLst/>
          </a:prstGeom>
          <a:ln>
            <a:solidFill>
              <a:srgbClr val="124968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>
            <a:off x="1785889" y="4651338"/>
            <a:ext cx="299863" cy="5566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40333" y="2898641"/>
            <a:ext cx="874606" cy="874606"/>
            <a:chOff x="8654872" y="5386160"/>
            <a:chExt cx="581330" cy="581331"/>
          </a:xfrm>
        </p:grpSpPr>
        <p:sp>
          <p:nvSpPr>
            <p:cNvPr id="13" name="Teardrop 1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30943" y="2978831"/>
            <a:ext cx="7135495" cy="1476375"/>
            <a:chOff x="3491464" y="3205484"/>
            <a:chExt cx="7135495" cy="1476375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系统架构</a:t>
              </a:r>
            </a:p>
          </p:txBody>
        </p:sp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3502259" y="3703324"/>
              <a:ext cx="7124700" cy="9785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 dirty="0">
                  <a:solidFill>
                    <a:srgbClr val="20A8B6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-采用前后端分离的架构，通过API进行通信。</a:t>
              </a:r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 dirty="0">
                  <a:solidFill>
                    <a:srgbClr val="20A8B6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-后端采用MVC设计模式，服务层划分清晰，使用Spring Security保障安全性。</a:t>
              </a:r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 latinLnBrk="0"/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 flipV="1">
              <a:off x="3590618" y="3621670"/>
              <a:ext cx="1309370" cy="1079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/>
          <p:cNvCxnSpPr/>
          <p:nvPr/>
        </p:nvCxnSpPr>
        <p:spPr>
          <a:xfrm>
            <a:off x="1991867" y="3426389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786524" y="3148561"/>
            <a:ext cx="299863" cy="55668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258113" y="1243479"/>
            <a:ext cx="874606" cy="874606"/>
            <a:chOff x="9759772" y="4141560"/>
            <a:chExt cx="581330" cy="581331"/>
          </a:xfrm>
        </p:grpSpPr>
        <p:sp>
          <p:nvSpPr>
            <p:cNvPr id="16" name="Teardrop 15"/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32214" y="1299746"/>
            <a:ext cx="7297420" cy="1751330"/>
            <a:chOff x="3491465" y="2008217"/>
            <a:chExt cx="7297420" cy="1751330"/>
          </a:xfrm>
        </p:grpSpPr>
        <p:sp>
          <p:nvSpPr>
            <p:cNvPr id="34" name="Rectangle 3"/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3491465" y="2460972"/>
              <a:ext cx="7297420" cy="129857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-使用Java作为后端语言，Spring框架简化开发流程，Spring Boot提供快速搭建。</a:t>
              </a:r>
              <a:endParaRPr lang="en-US" altLang="ko-KR" sz="1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-使用页面框架（Thymeleaf）构建用户界面。</a:t>
              </a:r>
              <a:endParaRPr lang="en-US" altLang="ko-KR" sz="1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-数据库选择MySQL。</a:t>
              </a:r>
              <a:endParaRPr lang="zh-CN" altLang="en-US" sz="1600" b="1" dirty="0">
                <a:solidFill>
                  <a:srgbClr val="C00000"/>
                </a:solidFill>
              </a:endParaRPr>
            </a:p>
            <a:p>
              <a:pPr algn="l" latinLnBrk="0"/>
              <a:endParaRPr lang="zh-CN" altLang="en-US" sz="16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>
            <a:xfrm flipV="1">
              <a:off x="3590618" y="2445580"/>
              <a:ext cx="1250315" cy="63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/>
          <p:cNvCxnSpPr/>
          <p:nvPr/>
        </p:nvCxnSpPr>
        <p:spPr>
          <a:xfrm>
            <a:off x="2021077" y="1719608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785889" y="1447700"/>
            <a:ext cx="299863" cy="5566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68700" y="186058"/>
            <a:ext cx="5054600" cy="708025"/>
            <a:chOff x="3568700" y="186058"/>
            <a:chExt cx="5054600" cy="708025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0802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项目设计思路</a:t>
              </a:r>
            </a:p>
          </p:txBody>
        </p:sp>
        <p:cxnSp>
          <p:nvCxnSpPr>
            <p:cNvPr id="53" name="Straight Connector 52"/>
            <p:cNvCxnSpPr/>
            <p:nvPr userDrawn="1"/>
          </p:nvCxnSpPr>
          <p:spPr>
            <a:xfrm>
              <a:off x="3669560" y="853565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3CF9-F02A-F7C2-558B-19956D1B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5616FD4-F8F2-B0D4-7528-30C88901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6DF59F-F0F1-ED55-F7FC-61660A1EA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>
            <a:fillRect/>
          </a:stretch>
        </p:blipFill>
        <p:spPr>
          <a:xfrm>
            <a:off x="10795" y="0"/>
            <a:ext cx="1658620" cy="396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4C545-1A70-3F72-1B95-6BE18339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>
            <a:fillRect/>
          </a:stretch>
        </p:blipFill>
        <p:spPr>
          <a:xfrm>
            <a:off x="10795" y="853573"/>
            <a:ext cx="2491880" cy="487817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56530-CA25-E6BE-8A9D-4224CB76A7C0}"/>
              </a:ext>
            </a:extLst>
          </p:cNvPr>
          <p:cNvGrpSpPr/>
          <p:nvPr/>
        </p:nvGrpSpPr>
        <p:grpSpPr>
          <a:xfrm>
            <a:off x="3253318" y="2347839"/>
            <a:ext cx="874606" cy="874606"/>
            <a:chOff x="8654872" y="5386160"/>
            <a:chExt cx="581330" cy="581331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8B1B093A-66CF-7C6C-1601-BA68FA6B33D8}"/>
                </a:ext>
              </a:extLst>
            </p:cNvPr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FD8FE2-CED0-95E8-AAFD-7E04BF009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923B48-5317-7739-B807-623065437107}"/>
              </a:ext>
            </a:extLst>
          </p:cNvPr>
          <p:cNvGrpSpPr/>
          <p:nvPr/>
        </p:nvGrpSpPr>
        <p:grpSpPr>
          <a:xfrm>
            <a:off x="4217991" y="2463014"/>
            <a:ext cx="7135495" cy="838575"/>
            <a:chOff x="3491464" y="3205484"/>
            <a:chExt cx="7135495" cy="838575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25466498-06D5-04FE-9D54-FBF3E9812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zh-CN" sz="24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ER </a:t>
              </a:r>
              <a:r>
                <a:rPr lang="zh-CN" altLang="en-US" sz="24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图</a:t>
              </a:r>
              <a:endParaRPr lang="zh-CN" sz="2400" dirty="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7A62AC7D-BD09-808A-584F-8956FB81C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259" y="3703324"/>
              <a:ext cx="7124700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D31815-C55E-FB74-4D2A-F0732C3F1CD6}"/>
                </a:ext>
              </a:extLst>
            </p:cNvPr>
            <p:cNvCxnSpPr/>
            <p:nvPr userDrawn="1"/>
          </p:nvCxnSpPr>
          <p:spPr>
            <a:xfrm flipV="1">
              <a:off x="3590618" y="3621670"/>
              <a:ext cx="1309370" cy="1079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A5D643-5509-E0F7-FEA1-31A45BEC81C2}"/>
              </a:ext>
            </a:extLst>
          </p:cNvPr>
          <p:cNvCxnSpPr/>
          <p:nvPr/>
        </p:nvCxnSpPr>
        <p:spPr>
          <a:xfrm>
            <a:off x="2021077" y="2722775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8278667-F9F1-CCC3-1D27-F290ABF2E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805453" y="2439159"/>
            <a:ext cx="299863" cy="5566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4EF814-A6AE-96BD-8A07-3A9EC2EC54F2}"/>
              </a:ext>
            </a:extLst>
          </p:cNvPr>
          <p:cNvGrpSpPr/>
          <p:nvPr/>
        </p:nvGrpSpPr>
        <p:grpSpPr>
          <a:xfrm>
            <a:off x="3258113" y="1243479"/>
            <a:ext cx="874606" cy="874606"/>
            <a:chOff x="9759772" y="4141560"/>
            <a:chExt cx="581330" cy="581331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CF0423DF-E889-F251-C6CF-F36293465CF3}"/>
                </a:ext>
              </a:extLst>
            </p:cNvPr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27250F8-E95F-3A61-6307-C2023B712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4227F-F715-AAC1-4A68-54D77C9C8B5B}"/>
              </a:ext>
            </a:extLst>
          </p:cNvPr>
          <p:cNvGrpSpPr/>
          <p:nvPr/>
        </p:nvGrpSpPr>
        <p:grpSpPr>
          <a:xfrm>
            <a:off x="4232214" y="1299746"/>
            <a:ext cx="7297420" cy="841452"/>
            <a:chOff x="3491465" y="2008217"/>
            <a:chExt cx="7297420" cy="841452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6E6F6346-697E-7BD3-E7AA-28748BE9F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 dirty="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2B9F6B5F-2D4F-8EDB-0315-ABDA09300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5" y="2460972"/>
              <a:ext cx="7297420" cy="38869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使用</a:t>
              </a:r>
              <a:r>
                <a:rPr lang="en-US" altLang="zh-CN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MySQL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作为数据库</a:t>
              </a:r>
              <a:endParaRPr lang="zh-CN" altLang="en-US" sz="16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F13261-5BEA-AF51-4938-B6E77652EFEE}"/>
                </a:ext>
              </a:extLst>
            </p:cNvPr>
            <p:cNvCxnSpPr/>
            <p:nvPr userDrawn="1"/>
          </p:nvCxnSpPr>
          <p:spPr>
            <a:xfrm flipV="1">
              <a:off x="3590618" y="2445580"/>
              <a:ext cx="1250315" cy="63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41C845-BE50-1A69-7030-61BF459989DC}"/>
              </a:ext>
            </a:extLst>
          </p:cNvPr>
          <p:cNvCxnSpPr/>
          <p:nvPr/>
        </p:nvCxnSpPr>
        <p:spPr>
          <a:xfrm>
            <a:off x="2021077" y="1719608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6DD69E5-7E97-29C7-8703-24219A6F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785889" y="1447700"/>
            <a:ext cx="299863" cy="5566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D005909-5B0E-ED69-8A96-09263B4E77D1}"/>
              </a:ext>
            </a:extLst>
          </p:cNvPr>
          <p:cNvGrpSpPr/>
          <p:nvPr/>
        </p:nvGrpSpPr>
        <p:grpSpPr>
          <a:xfrm>
            <a:off x="3568700" y="186058"/>
            <a:ext cx="5054600" cy="708025"/>
            <a:chOff x="3568700" y="186058"/>
            <a:chExt cx="5054600" cy="708025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4FE6899B-A4FE-565C-6BE9-28672063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0802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数据库</a:t>
              </a:r>
              <a:r>
                <a:rPr lang="zh-CN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设计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E0E9AC8-C0AB-4991-EE44-76125EAE6F19}"/>
                </a:ext>
              </a:extLst>
            </p:cNvPr>
            <p:cNvCxnSpPr/>
            <p:nvPr userDrawn="1"/>
          </p:nvCxnSpPr>
          <p:spPr>
            <a:xfrm>
              <a:off x="3669560" y="853565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2B82D81-3E5A-F3BB-B137-512AC4925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15" y="2105610"/>
            <a:ext cx="6911662" cy="47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987C-7756-3F9B-283E-E425DF6D5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EF1061C-4254-B2FE-6BC7-B3A688A4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8C606C-DC28-DE7B-6810-7383DF0AE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>
            <a:fillRect/>
          </a:stretch>
        </p:blipFill>
        <p:spPr>
          <a:xfrm>
            <a:off x="10795" y="0"/>
            <a:ext cx="1658620" cy="396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E7F75-40BE-6C52-9501-B87FBC5A6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>
            <a:fillRect/>
          </a:stretch>
        </p:blipFill>
        <p:spPr>
          <a:xfrm>
            <a:off x="10795" y="853573"/>
            <a:ext cx="2491880" cy="487817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4C16A2-F1D8-28F7-066D-8BACEDE872C8}"/>
              </a:ext>
            </a:extLst>
          </p:cNvPr>
          <p:cNvGrpSpPr/>
          <p:nvPr/>
        </p:nvGrpSpPr>
        <p:grpSpPr>
          <a:xfrm>
            <a:off x="3253318" y="2347839"/>
            <a:ext cx="874606" cy="874606"/>
            <a:chOff x="8654872" y="5386160"/>
            <a:chExt cx="581330" cy="581331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CC3BE079-A6F0-F4B2-7B3D-DA8214327D66}"/>
                </a:ext>
              </a:extLst>
            </p:cNvPr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B1A1988-C453-8F0F-A43D-D2ADC5CDB3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A4AA1-785C-5A26-52A0-3020899744AD}"/>
              </a:ext>
            </a:extLst>
          </p:cNvPr>
          <p:cNvGrpSpPr/>
          <p:nvPr/>
        </p:nvGrpSpPr>
        <p:grpSpPr>
          <a:xfrm>
            <a:off x="4217991" y="2463014"/>
            <a:ext cx="7135495" cy="838575"/>
            <a:chOff x="3491464" y="3205484"/>
            <a:chExt cx="7135495" cy="838575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2C98FF39-EECB-1FC3-5C98-A7EEF9B5B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altLang="en-US" sz="24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架构图</a:t>
              </a:r>
              <a:endParaRPr lang="zh-CN" sz="2400" dirty="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CBC07491-0D91-CCF0-0E62-EC3A70FE1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259" y="3703324"/>
              <a:ext cx="7124700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B7562D-D47C-10DF-A02F-914FF2489742}"/>
                </a:ext>
              </a:extLst>
            </p:cNvPr>
            <p:cNvCxnSpPr/>
            <p:nvPr userDrawn="1"/>
          </p:nvCxnSpPr>
          <p:spPr>
            <a:xfrm flipV="1">
              <a:off x="3590618" y="3621670"/>
              <a:ext cx="1309370" cy="1079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0F6ECF-B444-36B6-1B0E-F323674C28CB}"/>
              </a:ext>
            </a:extLst>
          </p:cNvPr>
          <p:cNvCxnSpPr/>
          <p:nvPr/>
        </p:nvCxnSpPr>
        <p:spPr>
          <a:xfrm>
            <a:off x="2021077" y="2722775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B9054CB-C716-E915-34F4-41C57C93E6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805453" y="2439159"/>
            <a:ext cx="299863" cy="5566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641D4-0E65-1B67-9FD5-546E2D49F5CD}"/>
              </a:ext>
            </a:extLst>
          </p:cNvPr>
          <p:cNvGrpSpPr/>
          <p:nvPr/>
        </p:nvGrpSpPr>
        <p:grpSpPr>
          <a:xfrm>
            <a:off x="3258113" y="1243479"/>
            <a:ext cx="874606" cy="874606"/>
            <a:chOff x="9759772" y="4141560"/>
            <a:chExt cx="581330" cy="581331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A0FF4590-F55F-D1C4-83C8-F99C9B930832}"/>
                </a:ext>
              </a:extLst>
            </p:cNvPr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A12FB1E-9228-79DB-1DD1-070BE3861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01C6A3-48ED-5755-BE03-EE6709D56D54}"/>
              </a:ext>
            </a:extLst>
          </p:cNvPr>
          <p:cNvGrpSpPr/>
          <p:nvPr/>
        </p:nvGrpSpPr>
        <p:grpSpPr>
          <a:xfrm>
            <a:off x="4232214" y="1299746"/>
            <a:ext cx="7354388" cy="846639"/>
            <a:chOff x="3491465" y="2008217"/>
            <a:chExt cx="7354388" cy="846639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DF89DF9A-5734-CC17-278A-9E146AB43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 dirty="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1867CDC5-DE24-77EE-1084-6D0736674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8433" y="2466159"/>
              <a:ext cx="7297420" cy="38869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基于 </a:t>
              </a:r>
              <a:r>
                <a:rPr lang="en-US" altLang="zh-CN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Spring Boot 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的 </a:t>
              </a:r>
              <a:r>
                <a:rPr lang="en-US" altLang="zh-CN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MVC 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架构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0D5521-29F4-8AB7-1B32-086E5FAFD255}"/>
                </a:ext>
              </a:extLst>
            </p:cNvPr>
            <p:cNvCxnSpPr/>
            <p:nvPr userDrawn="1"/>
          </p:nvCxnSpPr>
          <p:spPr>
            <a:xfrm flipV="1">
              <a:off x="3590618" y="2445580"/>
              <a:ext cx="1250315" cy="63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C6EFCB-5E27-9C40-25E6-0DE4EF7BC740}"/>
              </a:ext>
            </a:extLst>
          </p:cNvPr>
          <p:cNvCxnSpPr/>
          <p:nvPr/>
        </p:nvCxnSpPr>
        <p:spPr>
          <a:xfrm>
            <a:off x="2021077" y="1719608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9C1C6-CED3-7E39-3B55-B702E6DD3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785889" y="1447700"/>
            <a:ext cx="299863" cy="5566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E1F4A2B-5655-93B1-C9B2-3F6EB4A0C99E}"/>
              </a:ext>
            </a:extLst>
          </p:cNvPr>
          <p:cNvGrpSpPr/>
          <p:nvPr/>
        </p:nvGrpSpPr>
        <p:grpSpPr>
          <a:xfrm>
            <a:off x="3568700" y="186058"/>
            <a:ext cx="5054600" cy="708025"/>
            <a:chOff x="3568700" y="186058"/>
            <a:chExt cx="5054600" cy="708025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5187ED84-6700-1C86-0B5B-843EC59AD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0802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整体</a:t>
              </a:r>
              <a:r>
                <a:rPr lang="zh-CN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设计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6B189F-5578-9A92-B8D6-A77BD9446DBD}"/>
                </a:ext>
              </a:extLst>
            </p:cNvPr>
            <p:cNvCxnSpPr/>
            <p:nvPr userDrawn="1"/>
          </p:nvCxnSpPr>
          <p:spPr>
            <a:xfrm>
              <a:off x="3669560" y="853565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97ED45-F5E8-D20E-D458-11CA5A9F3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83" y="2092450"/>
            <a:ext cx="5765019" cy="4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75710" y="1213485"/>
            <a:ext cx="3607435" cy="1257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03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71004" y="403815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238393" y="2078693"/>
            <a:ext cx="279219" cy="518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8445" y="2786380"/>
            <a:ext cx="64750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功能模块展示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574095" y="2771653"/>
            <a:ext cx="778661" cy="778662"/>
            <a:chOff x="5749874" y="2071849"/>
            <a:chExt cx="692252" cy="692254"/>
          </a:xfrm>
        </p:grpSpPr>
        <p:sp>
          <p:nvSpPr>
            <p:cNvPr id="32" name="Teardrop 31"/>
            <p:cNvSpPr/>
            <p:nvPr>
              <p:custDataLst>
                <p:tags r:id="rId1"/>
              </p:custDataLst>
            </p:nvPr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Freeform 32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3217545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用户购买模块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305" y="960755"/>
            <a:ext cx="10792460" cy="5523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" y="961390"/>
            <a:ext cx="10790555" cy="5522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" y="961390"/>
            <a:ext cx="10791190" cy="5521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" y="1008380"/>
            <a:ext cx="10789920" cy="552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" y="957580"/>
            <a:ext cx="10801350" cy="552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5" y="998855"/>
            <a:ext cx="10808335" cy="553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IyOWQyMjJlNWY4YmZiNTU5M2I3OTljY2Y3MTZkY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244</Words>
  <Application>Microsoft Office PowerPoint</Application>
  <PresentationFormat>Widescreen</PresentationFormat>
  <Paragraphs>68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맑은 고딕</vt:lpstr>
      <vt:lpstr>华文楷体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X.T. Sun</cp:lastModifiedBy>
  <cp:revision>140</cp:revision>
  <dcterms:created xsi:type="dcterms:W3CDTF">2015-12-02T02:04:00Z</dcterms:created>
  <dcterms:modified xsi:type="dcterms:W3CDTF">2024-02-26T11:18:08Z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52D2A70ECA2540C6AE61CD57B8A44626_13</vt:lpwstr>
  </property>
  <property fmtid="{D5CDD505-2E9C-101B-9397-08002B2CF9AE}" pid="3" name="KSOProductBuildVer">
    <vt:lpwstr>2052-12.1.0.16120</vt:lpwstr>
  </property>
</Properties>
</file>